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60" r:id="rId5"/>
    <p:sldId id="265" r:id="rId6"/>
    <p:sldId id="266" r:id="rId7"/>
    <p:sldId id="267" r:id="rId8"/>
    <p:sldId id="268" r:id="rId9"/>
    <p:sldId id="261" r:id="rId10"/>
    <p:sldId id="258" r:id="rId11"/>
    <p:sldId id="269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C31B4-4EBA-44B7-82AB-F92E4954B34C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532F9-4675-409E-9BE3-209A31090A7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РУКОВОДИТЕЛЬ  </a:t>
          </a:r>
        </a:p>
        <a:p>
          <a:r>
            <a:rPr lang="ru-RU" sz="2000" b="1" dirty="0" smtClean="0">
              <a:solidFill>
                <a:srgbClr val="FFFF00"/>
              </a:solidFill>
            </a:rPr>
            <a:t>секции </a:t>
          </a:r>
          <a:r>
            <a:rPr lang="ru-RU" sz="2000" b="1" dirty="0" smtClean="0"/>
            <a:t>«</a:t>
          </a:r>
          <a:r>
            <a:rPr lang="ru-RU" sz="2000" dirty="0" smtClean="0">
              <a:latin typeface="Times New Roman"/>
              <a:ea typeface="Times New Roman"/>
            </a:rPr>
            <a:t>Клиническая лабораторная диагностика для терапевтов</a:t>
          </a:r>
          <a:r>
            <a:rPr lang="ru-RU" sz="2000" b="1" dirty="0" smtClean="0"/>
            <a:t>»</a:t>
          </a:r>
          <a:endParaRPr lang="ru-RU" sz="2000" b="1" dirty="0">
            <a:solidFill>
              <a:srgbClr val="FFFF00"/>
            </a:solidFill>
          </a:endParaRPr>
        </a:p>
      </dgm:t>
    </dgm:pt>
    <dgm:pt modelId="{1AF0684E-9D25-49A7-AF81-EADAD1E3A029}" type="parTrans" cxnId="{07076530-6AAF-45FF-885F-8FE20A0FB6FF}">
      <dgm:prSet/>
      <dgm:spPr/>
      <dgm:t>
        <a:bodyPr/>
        <a:lstStyle/>
        <a:p>
          <a:endParaRPr lang="ru-RU" sz="2000"/>
        </a:p>
      </dgm:t>
    </dgm:pt>
    <dgm:pt modelId="{4ED1D462-BF03-4AD0-B80C-76BA1EAF9686}" type="sibTrans" cxnId="{07076530-6AAF-45FF-885F-8FE20A0FB6FF}">
      <dgm:prSet/>
      <dgm:spPr/>
      <dgm:t>
        <a:bodyPr/>
        <a:lstStyle/>
        <a:p>
          <a:endParaRPr lang="ru-RU" sz="2000"/>
        </a:p>
      </dgm:t>
    </dgm:pt>
    <dgm:pt modelId="{165F8489-694A-4ABE-BB46-EC7214721D2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РАБОЧАЯ ГРУППА </a:t>
          </a:r>
        </a:p>
        <a:p>
          <a:r>
            <a:rPr lang="ru-RU" sz="2400" b="1" dirty="0" smtClean="0">
              <a:solidFill>
                <a:schemeClr val="tx1"/>
              </a:solidFill>
            </a:rPr>
            <a:t>секции </a:t>
          </a:r>
          <a:r>
            <a:rPr lang="ru-RU" sz="1800" b="1" dirty="0" smtClean="0">
              <a:latin typeface="+mj-lt"/>
            </a:rPr>
            <a:t>«</a:t>
          </a:r>
          <a:r>
            <a:rPr lang="ru-RU" sz="1800" dirty="0" smtClean="0">
              <a:latin typeface="+mj-lt"/>
              <a:ea typeface="Times New Roman"/>
            </a:rPr>
            <a:t>Клиническая лабораторная диагностика для терапевтов</a:t>
          </a:r>
          <a:r>
            <a:rPr lang="ru-RU" sz="1800" b="1" dirty="0" smtClean="0">
              <a:latin typeface="+mj-lt"/>
            </a:rPr>
            <a:t>»</a:t>
          </a:r>
          <a:endParaRPr lang="ru-RU" sz="1800" b="1" dirty="0">
            <a:solidFill>
              <a:schemeClr val="tx1"/>
            </a:solidFill>
            <a:latin typeface="+mj-lt"/>
          </a:endParaRPr>
        </a:p>
      </dgm:t>
    </dgm:pt>
    <dgm:pt modelId="{20D96D61-60F0-4F3A-95D7-208468C8478A}" type="parTrans" cxnId="{F6285FEC-8A56-4705-AE97-B05E00D6C012}">
      <dgm:prSet/>
      <dgm:spPr/>
      <dgm:t>
        <a:bodyPr/>
        <a:lstStyle/>
        <a:p>
          <a:endParaRPr lang="ru-RU" sz="2000"/>
        </a:p>
      </dgm:t>
    </dgm:pt>
    <dgm:pt modelId="{BEB71070-5144-404E-87EC-C069C5C5CB6F}" type="sibTrans" cxnId="{F6285FEC-8A56-4705-AE97-B05E00D6C012}">
      <dgm:prSet/>
      <dgm:spPr/>
      <dgm:t>
        <a:bodyPr/>
        <a:lstStyle/>
        <a:p>
          <a:endParaRPr lang="ru-RU" sz="2000"/>
        </a:p>
      </dgm:t>
    </dgm:pt>
    <dgm:pt modelId="{A482ABBE-F092-4BA3-AB68-6A315106328B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FF0000"/>
              </a:solidFill>
            </a:rPr>
            <a:t>ПРЕЗИДЕНТ РНМОТ</a:t>
          </a:r>
          <a:endParaRPr lang="ru-RU" sz="2800" b="1" dirty="0">
            <a:solidFill>
              <a:srgbClr val="FF0000"/>
            </a:solidFill>
          </a:endParaRPr>
        </a:p>
      </dgm:t>
    </dgm:pt>
    <dgm:pt modelId="{6FF97B5C-33DF-42ED-97B9-31CE6ABDA022}" type="sibTrans" cxnId="{E11A88EB-1813-47B5-B3C7-F4270C229CA6}">
      <dgm:prSet/>
      <dgm:spPr/>
      <dgm:t>
        <a:bodyPr/>
        <a:lstStyle/>
        <a:p>
          <a:endParaRPr lang="ru-RU" sz="2000"/>
        </a:p>
      </dgm:t>
    </dgm:pt>
    <dgm:pt modelId="{F3E0F15A-E42A-4A07-A8C5-DF4835A5E8AA}" type="parTrans" cxnId="{E11A88EB-1813-47B5-B3C7-F4270C229CA6}">
      <dgm:prSet/>
      <dgm:spPr/>
      <dgm:t>
        <a:bodyPr/>
        <a:lstStyle/>
        <a:p>
          <a:endParaRPr lang="ru-RU" sz="2000"/>
        </a:p>
      </dgm:t>
    </dgm:pt>
    <dgm:pt modelId="{C2F30E87-26E0-419B-B5F8-0D9E3C2E20A3}" type="pres">
      <dgm:prSet presAssocID="{018C31B4-4EBA-44B7-82AB-F92E4954B3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4280BB-4A9F-46C3-8045-72578089BEBB}" type="pres">
      <dgm:prSet presAssocID="{165F8489-694A-4ABE-BB46-EC7214721D2F}" presName="boxAndChildren" presStyleCnt="0"/>
      <dgm:spPr/>
    </dgm:pt>
    <dgm:pt modelId="{8BFD21FF-B4F8-4952-98DD-A2B7044B44DA}" type="pres">
      <dgm:prSet presAssocID="{165F8489-694A-4ABE-BB46-EC7214721D2F}" presName="parentTextBox" presStyleLbl="node1" presStyleIdx="0" presStyleCnt="3" custScaleY="28911"/>
      <dgm:spPr/>
      <dgm:t>
        <a:bodyPr/>
        <a:lstStyle/>
        <a:p>
          <a:endParaRPr lang="ru-RU"/>
        </a:p>
      </dgm:t>
    </dgm:pt>
    <dgm:pt modelId="{18E602B1-CC3D-4434-9619-D4FD539705FC}" type="pres">
      <dgm:prSet presAssocID="{4ED1D462-BF03-4AD0-B80C-76BA1EAF9686}" presName="sp" presStyleCnt="0"/>
      <dgm:spPr/>
    </dgm:pt>
    <dgm:pt modelId="{3A51818F-1C91-4B51-B76F-C0E7BA8FCB02}" type="pres">
      <dgm:prSet presAssocID="{B18532F9-4675-409E-9BE3-209A31090A77}" presName="arrowAndChildren" presStyleCnt="0"/>
      <dgm:spPr/>
    </dgm:pt>
    <dgm:pt modelId="{02DE2BB6-D7CA-4C69-8506-D5E60B643380}" type="pres">
      <dgm:prSet presAssocID="{B18532F9-4675-409E-9BE3-209A31090A77}" presName="parentTextArrow" presStyleLbl="node1" presStyleIdx="1" presStyleCnt="3" custScaleY="26119"/>
      <dgm:spPr/>
      <dgm:t>
        <a:bodyPr/>
        <a:lstStyle/>
        <a:p>
          <a:endParaRPr lang="ru-RU"/>
        </a:p>
      </dgm:t>
    </dgm:pt>
    <dgm:pt modelId="{D5BADE38-F661-4ACF-A6EC-CD270B63F84B}" type="pres">
      <dgm:prSet presAssocID="{6FF97B5C-33DF-42ED-97B9-31CE6ABDA022}" presName="sp" presStyleCnt="0"/>
      <dgm:spPr/>
    </dgm:pt>
    <dgm:pt modelId="{249DE74B-2FD3-4315-99C6-0E55BD4EC011}" type="pres">
      <dgm:prSet presAssocID="{A482ABBE-F092-4BA3-AB68-6A315106328B}" presName="arrowAndChildren" presStyleCnt="0"/>
      <dgm:spPr/>
    </dgm:pt>
    <dgm:pt modelId="{CB2A7B61-4B78-4C1F-AA37-D9B5B12ACD49}" type="pres">
      <dgm:prSet presAssocID="{A482ABBE-F092-4BA3-AB68-6A315106328B}" presName="parentTextArrow" presStyleLbl="node1" presStyleIdx="2" presStyleCnt="3" custScaleY="20193" custLinFactNeighborY="-2549"/>
      <dgm:spPr/>
      <dgm:t>
        <a:bodyPr/>
        <a:lstStyle/>
        <a:p>
          <a:endParaRPr lang="ru-RU"/>
        </a:p>
      </dgm:t>
    </dgm:pt>
  </dgm:ptLst>
  <dgm:cxnLst>
    <dgm:cxn modelId="{07A9FD22-741A-4558-8E34-B16A2BB523BC}" type="presOf" srcId="{B18532F9-4675-409E-9BE3-209A31090A77}" destId="{02DE2BB6-D7CA-4C69-8506-D5E60B643380}" srcOrd="0" destOrd="0" presId="urn:microsoft.com/office/officeart/2005/8/layout/process4"/>
    <dgm:cxn modelId="{07076530-6AAF-45FF-885F-8FE20A0FB6FF}" srcId="{018C31B4-4EBA-44B7-82AB-F92E4954B34C}" destId="{B18532F9-4675-409E-9BE3-209A31090A77}" srcOrd="1" destOrd="0" parTransId="{1AF0684E-9D25-49A7-AF81-EADAD1E3A029}" sibTransId="{4ED1D462-BF03-4AD0-B80C-76BA1EAF9686}"/>
    <dgm:cxn modelId="{E11A88EB-1813-47B5-B3C7-F4270C229CA6}" srcId="{018C31B4-4EBA-44B7-82AB-F92E4954B34C}" destId="{A482ABBE-F092-4BA3-AB68-6A315106328B}" srcOrd="0" destOrd="0" parTransId="{F3E0F15A-E42A-4A07-A8C5-DF4835A5E8AA}" sibTransId="{6FF97B5C-33DF-42ED-97B9-31CE6ABDA022}"/>
    <dgm:cxn modelId="{18606F3C-2095-4B88-BF47-E1F32A0257DC}" type="presOf" srcId="{165F8489-694A-4ABE-BB46-EC7214721D2F}" destId="{8BFD21FF-B4F8-4952-98DD-A2B7044B44DA}" srcOrd="0" destOrd="0" presId="urn:microsoft.com/office/officeart/2005/8/layout/process4"/>
    <dgm:cxn modelId="{62CC7259-83C5-42F5-8B01-C8CB183D1C95}" type="presOf" srcId="{018C31B4-4EBA-44B7-82AB-F92E4954B34C}" destId="{C2F30E87-26E0-419B-B5F8-0D9E3C2E20A3}" srcOrd="0" destOrd="0" presId="urn:microsoft.com/office/officeart/2005/8/layout/process4"/>
    <dgm:cxn modelId="{F6285FEC-8A56-4705-AE97-B05E00D6C012}" srcId="{018C31B4-4EBA-44B7-82AB-F92E4954B34C}" destId="{165F8489-694A-4ABE-BB46-EC7214721D2F}" srcOrd="2" destOrd="0" parTransId="{20D96D61-60F0-4F3A-95D7-208468C8478A}" sibTransId="{BEB71070-5144-404E-87EC-C069C5C5CB6F}"/>
    <dgm:cxn modelId="{3B7C21E9-124F-43D8-862E-3FD66EFB241F}" type="presOf" srcId="{A482ABBE-F092-4BA3-AB68-6A315106328B}" destId="{CB2A7B61-4B78-4C1F-AA37-D9B5B12ACD49}" srcOrd="0" destOrd="0" presId="urn:microsoft.com/office/officeart/2005/8/layout/process4"/>
    <dgm:cxn modelId="{18B2A2F7-33A1-482A-93B9-0A2A2F537ACC}" type="presParOf" srcId="{C2F30E87-26E0-419B-B5F8-0D9E3C2E20A3}" destId="{9E4280BB-4A9F-46C3-8045-72578089BEBB}" srcOrd="0" destOrd="0" presId="urn:microsoft.com/office/officeart/2005/8/layout/process4"/>
    <dgm:cxn modelId="{56288A47-DCB0-4326-9D8D-2912AB938BD4}" type="presParOf" srcId="{9E4280BB-4A9F-46C3-8045-72578089BEBB}" destId="{8BFD21FF-B4F8-4952-98DD-A2B7044B44DA}" srcOrd="0" destOrd="0" presId="urn:microsoft.com/office/officeart/2005/8/layout/process4"/>
    <dgm:cxn modelId="{3E10A19D-6090-482D-81FF-8A0D06157092}" type="presParOf" srcId="{C2F30E87-26E0-419B-B5F8-0D9E3C2E20A3}" destId="{18E602B1-CC3D-4434-9619-D4FD539705FC}" srcOrd="1" destOrd="0" presId="urn:microsoft.com/office/officeart/2005/8/layout/process4"/>
    <dgm:cxn modelId="{02D8F0E8-4CDA-4C18-AD88-1631D6305968}" type="presParOf" srcId="{C2F30E87-26E0-419B-B5F8-0D9E3C2E20A3}" destId="{3A51818F-1C91-4B51-B76F-C0E7BA8FCB02}" srcOrd="2" destOrd="0" presId="urn:microsoft.com/office/officeart/2005/8/layout/process4"/>
    <dgm:cxn modelId="{CCB1638E-CD5B-4C19-BE40-E879649C9AA3}" type="presParOf" srcId="{3A51818F-1C91-4B51-B76F-C0E7BA8FCB02}" destId="{02DE2BB6-D7CA-4C69-8506-D5E60B643380}" srcOrd="0" destOrd="0" presId="urn:microsoft.com/office/officeart/2005/8/layout/process4"/>
    <dgm:cxn modelId="{9A2E62C3-A11A-4545-BF96-5CDF7683464E}" type="presParOf" srcId="{C2F30E87-26E0-419B-B5F8-0D9E3C2E20A3}" destId="{D5BADE38-F661-4ACF-A6EC-CD270B63F84B}" srcOrd="3" destOrd="0" presId="urn:microsoft.com/office/officeart/2005/8/layout/process4"/>
    <dgm:cxn modelId="{1C8F2351-292B-407D-8BE5-6208C62DAF5B}" type="presParOf" srcId="{C2F30E87-26E0-419B-B5F8-0D9E3C2E20A3}" destId="{249DE74B-2FD3-4315-99C6-0E55BD4EC011}" srcOrd="4" destOrd="0" presId="urn:microsoft.com/office/officeart/2005/8/layout/process4"/>
    <dgm:cxn modelId="{36343DA6-6A0D-45BF-8C50-536FBF19C2C7}" type="presParOf" srcId="{249DE74B-2FD3-4315-99C6-0E55BD4EC011}" destId="{CB2A7B61-4B78-4C1F-AA37-D9B5B12ACD4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705C5B-A329-4ACE-8E58-4E3DD51FF39D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974F61A-62CD-43FB-BA14-04FA16323EC4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Региональный уровень (главные территориальные  специалисты - терапевты)</a:t>
          </a:r>
          <a:endParaRPr lang="ru-RU" sz="2000" dirty="0">
            <a:solidFill>
              <a:schemeClr val="tx1"/>
            </a:solidFill>
          </a:endParaRPr>
        </a:p>
      </dgm:t>
    </dgm:pt>
    <dgm:pt modelId="{EFA5F4FF-614E-429C-836A-8B5E535704E2}" type="parTrans" cxnId="{EB59F15C-F0EA-4DBF-ACC0-32A5A2F75FF3}">
      <dgm:prSet/>
      <dgm:spPr/>
      <dgm:t>
        <a:bodyPr/>
        <a:lstStyle/>
        <a:p>
          <a:endParaRPr lang="ru-RU" sz="2000"/>
        </a:p>
      </dgm:t>
    </dgm:pt>
    <dgm:pt modelId="{00F44EBC-EFC0-4282-B99E-7B810632F065}" type="sibTrans" cxnId="{EB59F15C-F0EA-4DBF-ACC0-32A5A2F75FF3}">
      <dgm:prSet/>
      <dgm:spPr/>
      <dgm:t>
        <a:bodyPr/>
        <a:lstStyle/>
        <a:p>
          <a:endParaRPr lang="ru-RU" sz="2000"/>
        </a:p>
      </dgm:t>
    </dgm:pt>
    <dgm:pt modelId="{DAE91B5C-B577-4164-AF52-6AE459E7EBE6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Национальное научное общество специалистов лабораторной медицины</a:t>
          </a:r>
          <a:endParaRPr lang="ru-RU" sz="2000" dirty="0">
            <a:solidFill>
              <a:schemeClr val="tx1"/>
            </a:solidFill>
          </a:endParaRPr>
        </a:p>
      </dgm:t>
    </dgm:pt>
    <dgm:pt modelId="{A2C5D4FC-40D3-491B-B621-AA603307DD29}" type="parTrans" cxnId="{E05A2AB3-8B4C-4AD5-92AF-34696E0EA21E}">
      <dgm:prSet/>
      <dgm:spPr/>
      <dgm:t>
        <a:bodyPr/>
        <a:lstStyle/>
        <a:p>
          <a:endParaRPr lang="ru-RU" sz="2000"/>
        </a:p>
      </dgm:t>
    </dgm:pt>
    <dgm:pt modelId="{0645E285-7A81-4E68-BDA2-AE75B26AF4E3}" type="sibTrans" cxnId="{E05A2AB3-8B4C-4AD5-92AF-34696E0EA21E}">
      <dgm:prSet/>
      <dgm:spPr/>
      <dgm:t>
        <a:bodyPr/>
        <a:lstStyle/>
        <a:p>
          <a:endParaRPr lang="ru-RU" sz="2000"/>
        </a:p>
      </dgm:t>
    </dgm:pt>
    <dgm:pt modelId="{099BDB1D-B80E-4C40-A3B2-0FDC995F156C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Регуляторные органы (Министерство здравоохранения, </a:t>
          </a:r>
          <a:r>
            <a:rPr lang="ru-RU" sz="2000" dirty="0" err="1" smtClean="0">
              <a:solidFill>
                <a:schemeClr val="tx1"/>
              </a:solidFill>
            </a:rPr>
            <a:t>Роспотребнадзор</a:t>
          </a:r>
          <a:r>
            <a:rPr lang="ru-RU" sz="2000" dirty="0" smtClean="0">
              <a:solidFill>
                <a:schemeClr val="tx1"/>
              </a:solidFill>
            </a:rPr>
            <a:t>)</a:t>
          </a:r>
          <a:endParaRPr lang="ru-RU" sz="2000" dirty="0">
            <a:solidFill>
              <a:schemeClr val="tx1"/>
            </a:solidFill>
          </a:endParaRPr>
        </a:p>
      </dgm:t>
    </dgm:pt>
    <dgm:pt modelId="{B204E67F-060C-4596-8983-98E0A8251EB0}" type="parTrans" cxnId="{E02461CF-983E-485B-A112-6C10109AE39E}">
      <dgm:prSet/>
      <dgm:spPr/>
      <dgm:t>
        <a:bodyPr/>
        <a:lstStyle/>
        <a:p>
          <a:endParaRPr lang="ru-RU" sz="2000"/>
        </a:p>
      </dgm:t>
    </dgm:pt>
    <dgm:pt modelId="{1FD6EB5A-2959-49F1-936A-51EB8E423EFD}" type="sibTrans" cxnId="{E02461CF-983E-485B-A112-6C10109AE39E}">
      <dgm:prSet/>
      <dgm:spPr/>
      <dgm:t>
        <a:bodyPr/>
        <a:lstStyle/>
        <a:p>
          <a:endParaRPr lang="ru-RU" sz="2000"/>
        </a:p>
      </dgm:t>
    </dgm:pt>
    <dgm:pt modelId="{3E08BABD-2ADC-4D63-92DF-B3F3F0D57E5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Международное сотрудничество</a:t>
          </a:r>
        </a:p>
        <a:p>
          <a:endParaRPr lang="ru-RU" sz="2000" dirty="0">
            <a:solidFill>
              <a:schemeClr val="tx1"/>
            </a:solidFill>
          </a:endParaRPr>
        </a:p>
      </dgm:t>
    </dgm:pt>
    <dgm:pt modelId="{A2C31FA2-25EF-4CD6-B97F-A9EBD06055D3}" type="parTrans" cxnId="{7D02D98B-DBCB-4F11-AD3F-FA8AB0CE4324}">
      <dgm:prSet/>
      <dgm:spPr/>
      <dgm:t>
        <a:bodyPr/>
        <a:lstStyle/>
        <a:p>
          <a:endParaRPr lang="ru-RU" sz="2000"/>
        </a:p>
      </dgm:t>
    </dgm:pt>
    <dgm:pt modelId="{1D5688BE-7631-4B4A-B658-B43C536D9D67}" type="sibTrans" cxnId="{7D02D98B-DBCB-4F11-AD3F-FA8AB0CE4324}">
      <dgm:prSet/>
      <dgm:spPr/>
      <dgm:t>
        <a:bodyPr/>
        <a:lstStyle/>
        <a:p>
          <a:endParaRPr lang="ru-RU" sz="2000"/>
        </a:p>
      </dgm:t>
    </dgm:pt>
    <dgm:pt modelId="{ECD32135-CF6B-4424-BA8E-12E284FE9F75}" type="pres">
      <dgm:prSet presAssocID="{36705C5B-A329-4ACE-8E58-4E3DD51FF3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D40BC1-50DF-443E-960C-F9C2886D6EF8}" type="pres">
      <dgm:prSet presAssocID="{2974F61A-62CD-43FB-BA14-04FA16323EC4}" presName="node" presStyleLbl="node1" presStyleIdx="0" presStyleCnt="4" custScaleX="129702" custScaleY="123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B8737-F5B2-48F3-8508-392395DBC234}" type="pres">
      <dgm:prSet presAssocID="{00F44EBC-EFC0-4282-B99E-7B810632F065}" presName="sibTrans" presStyleCnt="0"/>
      <dgm:spPr/>
    </dgm:pt>
    <dgm:pt modelId="{71C31098-B524-402A-BDC1-09F676DA2CB8}" type="pres">
      <dgm:prSet presAssocID="{DAE91B5C-B577-4164-AF52-6AE459E7EBE6}" presName="node" presStyleLbl="node1" presStyleIdx="1" presStyleCnt="4" custScaleX="136233" custScaleY="1241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FDAC1-7F96-4C76-9552-C9654F4368A6}" type="pres">
      <dgm:prSet presAssocID="{0645E285-7A81-4E68-BDA2-AE75B26AF4E3}" presName="sibTrans" presStyleCnt="0"/>
      <dgm:spPr/>
    </dgm:pt>
    <dgm:pt modelId="{61D2E369-C6D0-4BC6-A51B-1C20FB33DA56}" type="pres">
      <dgm:prSet presAssocID="{099BDB1D-B80E-4C40-A3B2-0FDC995F156C}" presName="node" presStyleLbl="node1" presStyleIdx="2" presStyleCnt="4" custScaleX="130328" custScaleY="111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CB15F5-856D-4C80-91A4-DFBB414D6DA1}" type="pres">
      <dgm:prSet presAssocID="{1FD6EB5A-2959-49F1-936A-51EB8E423EFD}" presName="sibTrans" presStyleCnt="0"/>
      <dgm:spPr/>
    </dgm:pt>
    <dgm:pt modelId="{9E32D96A-12BB-4756-B9C4-BC927B32534F}" type="pres">
      <dgm:prSet presAssocID="{3E08BABD-2ADC-4D63-92DF-B3F3F0D57E5E}" presName="node" presStyleLbl="node1" presStyleIdx="3" presStyleCnt="4" custScaleX="187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02D98B-DBCB-4F11-AD3F-FA8AB0CE4324}" srcId="{36705C5B-A329-4ACE-8E58-4E3DD51FF39D}" destId="{3E08BABD-2ADC-4D63-92DF-B3F3F0D57E5E}" srcOrd="3" destOrd="0" parTransId="{A2C31FA2-25EF-4CD6-B97F-A9EBD06055D3}" sibTransId="{1D5688BE-7631-4B4A-B658-B43C536D9D67}"/>
    <dgm:cxn modelId="{3A376CFC-CC43-41C3-BE8A-84B7ABAD7DFB}" type="presOf" srcId="{3E08BABD-2ADC-4D63-92DF-B3F3F0D57E5E}" destId="{9E32D96A-12BB-4756-B9C4-BC927B32534F}" srcOrd="0" destOrd="0" presId="urn:microsoft.com/office/officeart/2005/8/layout/default#1"/>
    <dgm:cxn modelId="{310224D6-47CE-4AD2-8940-294EB5E543BA}" type="presOf" srcId="{DAE91B5C-B577-4164-AF52-6AE459E7EBE6}" destId="{71C31098-B524-402A-BDC1-09F676DA2CB8}" srcOrd="0" destOrd="0" presId="urn:microsoft.com/office/officeart/2005/8/layout/default#1"/>
    <dgm:cxn modelId="{EB59F15C-F0EA-4DBF-ACC0-32A5A2F75FF3}" srcId="{36705C5B-A329-4ACE-8E58-4E3DD51FF39D}" destId="{2974F61A-62CD-43FB-BA14-04FA16323EC4}" srcOrd="0" destOrd="0" parTransId="{EFA5F4FF-614E-429C-836A-8B5E535704E2}" sibTransId="{00F44EBC-EFC0-4282-B99E-7B810632F065}"/>
    <dgm:cxn modelId="{F3763CFD-7127-43D3-AB4F-8F865483DE2C}" type="presOf" srcId="{36705C5B-A329-4ACE-8E58-4E3DD51FF39D}" destId="{ECD32135-CF6B-4424-BA8E-12E284FE9F75}" srcOrd="0" destOrd="0" presId="urn:microsoft.com/office/officeart/2005/8/layout/default#1"/>
    <dgm:cxn modelId="{CD7A54C5-F86B-4602-AC40-92649CAA9F62}" type="presOf" srcId="{099BDB1D-B80E-4C40-A3B2-0FDC995F156C}" destId="{61D2E369-C6D0-4BC6-A51B-1C20FB33DA56}" srcOrd="0" destOrd="0" presId="urn:microsoft.com/office/officeart/2005/8/layout/default#1"/>
    <dgm:cxn modelId="{E05A2AB3-8B4C-4AD5-92AF-34696E0EA21E}" srcId="{36705C5B-A329-4ACE-8E58-4E3DD51FF39D}" destId="{DAE91B5C-B577-4164-AF52-6AE459E7EBE6}" srcOrd="1" destOrd="0" parTransId="{A2C5D4FC-40D3-491B-B621-AA603307DD29}" sibTransId="{0645E285-7A81-4E68-BDA2-AE75B26AF4E3}"/>
    <dgm:cxn modelId="{33B4D5C7-E155-42B4-85B3-51DBB9B14214}" type="presOf" srcId="{2974F61A-62CD-43FB-BA14-04FA16323EC4}" destId="{81D40BC1-50DF-443E-960C-F9C2886D6EF8}" srcOrd="0" destOrd="0" presId="urn:microsoft.com/office/officeart/2005/8/layout/default#1"/>
    <dgm:cxn modelId="{E02461CF-983E-485B-A112-6C10109AE39E}" srcId="{36705C5B-A329-4ACE-8E58-4E3DD51FF39D}" destId="{099BDB1D-B80E-4C40-A3B2-0FDC995F156C}" srcOrd="2" destOrd="0" parTransId="{B204E67F-060C-4596-8983-98E0A8251EB0}" sibTransId="{1FD6EB5A-2959-49F1-936A-51EB8E423EFD}"/>
    <dgm:cxn modelId="{845DD2A0-AC43-4783-8F6B-16C0C5A6F11F}" type="presParOf" srcId="{ECD32135-CF6B-4424-BA8E-12E284FE9F75}" destId="{81D40BC1-50DF-443E-960C-F9C2886D6EF8}" srcOrd="0" destOrd="0" presId="urn:microsoft.com/office/officeart/2005/8/layout/default#1"/>
    <dgm:cxn modelId="{73724A5A-2875-424D-B569-13BB5D430E86}" type="presParOf" srcId="{ECD32135-CF6B-4424-BA8E-12E284FE9F75}" destId="{420B8737-F5B2-48F3-8508-392395DBC234}" srcOrd="1" destOrd="0" presId="urn:microsoft.com/office/officeart/2005/8/layout/default#1"/>
    <dgm:cxn modelId="{2DC3D516-6468-4B78-BE08-DF062236A626}" type="presParOf" srcId="{ECD32135-CF6B-4424-BA8E-12E284FE9F75}" destId="{71C31098-B524-402A-BDC1-09F676DA2CB8}" srcOrd="2" destOrd="0" presId="urn:microsoft.com/office/officeart/2005/8/layout/default#1"/>
    <dgm:cxn modelId="{310E82AB-E0E1-40C0-9B62-370CC94EE3A0}" type="presParOf" srcId="{ECD32135-CF6B-4424-BA8E-12E284FE9F75}" destId="{5BCFDAC1-7F96-4C76-9552-C9654F4368A6}" srcOrd="3" destOrd="0" presId="urn:microsoft.com/office/officeart/2005/8/layout/default#1"/>
    <dgm:cxn modelId="{ED87A84A-CB41-4443-9871-AFD6DFAA1815}" type="presParOf" srcId="{ECD32135-CF6B-4424-BA8E-12E284FE9F75}" destId="{61D2E369-C6D0-4BC6-A51B-1C20FB33DA56}" srcOrd="4" destOrd="0" presId="urn:microsoft.com/office/officeart/2005/8/layout/default#1"/>
    <dgm:cxn modelId="{7EBD70FE-3608-4306-BB32-A24B0201CCD3}" type="presParOf" srcId="{ECD32135-CF6B-4424-BA8E-12E284FE9F75}" destId="{FCCB15F5-856D-4C80-91A4-DFBB414D6DA1}" srcOrd="5" destOrd="0" presId="urn:microsoft.com/office/officeart/2005/8/layout/default#1"/>
    <dgm:cxn modelId="{B7384129-A222-433F-99DD-6E8749442B6C}" type="presParOf" srcId="{ECD32135-CF6B-4424-BA8E-12E284FE9F75}" destId="{9E32D96A-12BB-4756-B9C4-BC927B32534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D21FF-B4F8-4952-98DD-A2B7044B44DA}">
      <dsp:nvSpPr>
        <dsp:cNvPr id="0" name=""/>
        <dsp:cNvSpPr/>
      </dsp:nvSpPr>
      <dsp:spPr>
        <a:xfrm>
          <a:off x="0" y="2039703"/>
          <a:ext cx="8215370" cy="845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РАБОЧАЯ ГРУППА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секции </a:t>
          </a:r>
          <a:r>
            <a:rPr lang="ru-RU" sz="1800" b="1" kern="1200" dirty="0" smtClean="0">
              <a:latin typeface="+mj-lt"/>
            </a:rPr>
            <a:t>«</a:t>
          </a:r>
          <a:r>
            <a:rPr lang="ru-RU" sz="1800" kern="1200" dirty="0" smtClean="0">
              <a:latin typeface="+mj-lt"/>
              <a:ea typeface="Times New Roman"/>
            </a:rPr>
            <a:t>Клиническая лабораторная диагностика для терапевтов</a:t>
          </a:r>
          <a:r>
            <a:rPr lang="ru-RU" sz="1800" b="1" kern="1200" dirty="0" smtClean="0">
              <a:latin typeface="+mj-lt"/>
            </a:rPr>
            <a:t>»</a:t>
          </a:r>
          <a:endParaRPr lang="ru-RU" sz="1800" b="1" kern="1200" dirty="0">
            <a:solidFill>
              <a:schemeClr val="tx1"/>
            </a:solidFill>
            <a:latin typeface="+mj-lt"/>
          </a:endParaRPr>
        </a:p>
      </dsp:txBody>
      <dsp:txXfrm>
        <a:off x="0" y="2039703"/>
        <a:ext cx="8215370" cy="845963"/>
      </dsp:txXfrm>
    </dsp:sp>
    <dsp:sp modelId="{02DE2BB6-D7CA-4C69-8506-D5E60B643380}">
      <dsp:nvSpPr>
        <dsp:cNvPr id="0" name=""/>
        <dsp:cNvSpPr/>
      </dsp:nvSpPr>
      <dsp:spPr>
        <a:xfrm rot="10800000">
          <a:off x="0" y="908151"/>
          <a:ext cx="8215370" cy="117544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РУКОВОДИТЕЛЬ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секции </a:t>
          </a:r>
          <a:r>
            <a:rPr lang="ru-RU" sz="2000" b="1" kern="1200" dirty="0" smtClean="0"/>
            <a:t>«</a:t>
          </a:r>
          <a:r>
            <a:rPr lang="ru-RU" sz="2000" kern="1200" dirty="0" smtClean="0">
              <a:latin typeface="Times New Roman"/>
              <a:ea typeface="Times New Roman"/>
            </a:rPr>
            <a:t>Клиническая лабораторная диагностика для терапевтов</a:t>
          </a:r>
          <a:r>
            <a:rPr lang="ru-RU" sz="2000" b="1" kern="1200" dirty="0" smtClean="0"/>
            <a:t>»</a:t>
          </a:r>
          <a:endParaRPr lang="ru-RU" sz="2000" b="1" kern="1200" dirty="0">
            <a:solidFill>
              <a:srgbClr val="FFFF00"/>
            </a:solidFill>
          </a:endParaRPr>
        </a:p>
      </dsp:txBody>
      <dsp:txXfrm rot="10800000">
        <a:off x="0" y="908151"/>
        <a:ext cx="8215370" cy="763767"/>
      </dsp:txXfrm>
    </dsp:sp>
    <dsp:sp modelId="{CB2A7B61-4B78-4C1F-AA37-D9B5B12ACD49}">
      <dsp:nvSpPr>
        <dsp:cNvPr id="0" name=""/>
        <dsp:cNvSpPr/>
      </dsp:nvSpPr>
      <dsp:spPr>
        <a:xfrm rot="10800000">
          <a:off x="0" y="0"/>
          <a:ext cx="8215370" cy="9087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</a:rPr>
            <a:t>ПРЕЗИДЕНТ РНМОТ</a:t>
          </a:r>
          <a:endParaRPr lang="ru-RU" sz="2800" b="1" kern="1200" dirty="0">
            <a:solidFill>
              <a:srgbClr val="FF0000"/>
            </a:solidFill>
          </a:endParaRPr>
        </a:p>
      </dsp:txBody>
      <dsp:txXfrm rot="10800000">
        <a:off x="0" y="0"/>
        <a:ext cx="8215370" cy="590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40BC1-50DF-443E-960C-F9C2886D6EF8}">
      <dsp:nvSpPr>
        <dsp:cNvPr id="0" name=""/>
        <dsp:cNvSpPr/>
      </dsp:nvSpPr>
      <dsp:spPr>
        <a:xfrm>
          <a:off x="571472" y="3874"/>
          <a:ext cx="2493021" cy="14248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Региональный уровень (главные территориальные  специалисты - терапевты)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71472" y="3874"/>
        <a:ext cx="2493021" cy="1424887"/>
      </dsp:txXfrm>
    </dsp:sp>
    <dsp:sp modelId="{71C31098-B524-402A-BDC1-09F676DA2CB8}">
      <dsp:nvSpPr>
        <dsp:cNvPr id="0" name=""/>
        <dsp:cNvSpPr/>
      </dsp:nvSpPr>
      <dsp:spPr>
        <a:xfrm>
          <a:off x="3256706" y="304"/>
          <a:ext cx="2618555" cy="14320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Национальное научное общество специалистов лабораторной медицины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256706" y="304"/>
        <a:ext cx="2618555" cy="1432025"/>
      </dsp:txXfrm>
    </dsp:sp>
    <dsp:sp modelId="{61D2E369-C6D0-4BC6-A51B-1C20FB33DA56}">
      <dsp:nvSpPr>
        <dsp:cNvPr id="0" name=""/>
        <dsp:cNvSpPr/>
      </dsp:nvSpPr>
      <dsp:spPr>
        <a:xfrm>
          <a:off x="6067472" y="75313"/>
          <a:ext cx="2505054" cy="12820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Регуляторные органы (Министерство здравоохранения, </a:t>
          </a:r>
          <a:r>
            <a:rPr lang="ru-RU" sz="2000" kern="1200" dirty="0" err="1" smtClean="0">
              <a:solidFill>
                <a:schemeClr val="tx1"/>
              </a:solidFill>
            </a:rPr>
            <a:t>Роспотребнадзор</a:t>
          </a:r>
          <a:r>
            <a:rPr lang="ru-RU" sz="2000" kern="1200" dirty="0" smtClean="0">
              <a:solidFill>
                <a:schemeClr val="tx1"/>
              </a:solidFill>
            </a:rPr>
            <a:t>)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6067472" y="75313"/>
        <a:ext cx="2505054" cy="1282008"/>
      </dsp:txXfrm>
    </dsp:sp>
    <dsp:sp modelId="{9E32D96A-12BB-4756-B9C4-BC927B32534F}">
      <dsp:nvSpPr>
        <dsp:cNvPr id="0" name=""/>
        <dsp:cNvSpPr/>
      </dsp:nvSpPr>
      <dsp:spPr>
        <a:xfrm>
          <a:off x="2772390" y="1624542"/>
          <a:ext cx="3599218" cy="11532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Международное сотрудничество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chemeClr val="tx1"/>
            </a:solidFill>
          </a:endParaRPr>
        </a:p>
      </dsp:txBody>
      <dsp:txXfrm>
        <a:off x="2772390" y="1624542"/>
        <a:ext cx="3599218" cy="1153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27956-2CB1-4851-BF42-A9D8C001D97F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F3A1B-A06C-4304-969C-CF7672C70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357298"/>
            <a:ext cx="7802610" cy="17116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Секция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dirty="0">
                <a:latin typeface="Times New Roman"/>
                <a:ea typeface="Times New Roman"/>
              </a:rPr>
              <a:t>Клиническая лабораторная диагностика для терапевтов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643314"/>
            <a:ext cx="8501122" cy="230596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Calibri" pitchFamily="34" charset="0"/>
              </a:rPr>
              <a:t>Ефимова Лариса Петровна</a:t>
            </a:r>
            <a:endParaRPr lang="ru-RU" sz="3600" b="1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ru-RU" dirty="0">
                <a:solidFill>
                  <a:schemeClr val="tx1"/>
                </a:solidFill>
                <a:latin typeface="Calibri" pitchFamily="34" charset="0"/>
              </a:rPr>
              <a:t>канд. мед.наук,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доцент,</a:t>
            </a:r>
          </a:p>
          <a:p>
            <a:r>
              <a:rPr lang="ru-RU" dirty="0" smtClean="0">
                <a:solidFill>
                  <a:schemeClr val="tx1"/>
                </a:solidFill>
                <a:latin typeface="Calibri" pitchFamily="34" charset="0"/>
              </a:rPr>
              <a:t>Кафедра кардиологии БУ ВО ХМАО-Югры «Сургутский государственный университет»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5716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Российское научное медицинское общество терапевтов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Структура управления и взаимодействия</a:t>
            </a:r>
            <a:endParaRPr lang="ru-RU" sz="36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4626030"/>
              </p:ext>
            </p:extLst>
          </p:nvPr>
        </p:nvGraphicFramePr>
        <p:xfrm>
          <a:off x="500034" y="785794"/>
          <a:ext cx="8215370" cy="2928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60304910"/>
              </p:ext>
            </p:extLst>
          </p:nvPr>
        </p:nvGraphicFramePr>
        <p:xfrm>
          <a:off x="0" y="3786190"/>
          <a:ext cx="9144000" cy="2778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2A7B61-4B78-4C1F-AA37-D9B5B12AC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B2A7B61-4B78-4C1F-AA37-D9B5B12ACD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DE2BB6-D7CA-4C69-8506-D5E60B6433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02DE2BB6-D7CA-4C69-8506-D5E60B6433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FD21FF-B4F8-4952-98DD-A2B7044B4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FD21FF-B4F8-4952-98DD-A2B7044B44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60640"/>
          </a:xfrm>
        </p:spPr>
        <p:txBody>
          <a:bodyPr>
            <a:normAutofit fontScale="77500" lnSpcReduction="20000"/>
          </a:bodyPr>
          <a:lstStyle/>
          <a:p>
            <a:r>
              <a:rPr lang="ru-RU" sz="2400" b="1" u="sng" dirty="0" smtClean="0">
                <a:latin typeface="Calibri" pitchFamily="34" charset="0"/>
              </a:rPr>
              <a:t>Руководитель</a:t>
            </a:r>
          </a:p>
          <a:p>
            <a:pPr>
              <a:buNone/>
            </a:pPr>
            <a:r>
              <a:rPr lang="ru-RU" sz="2400" b="1" dirty="0" smtClean="0">
                <a:latin typeface="Calibri" pitchFamily="34" charset="0"/>
              </a:rPr>
              <a:t>Ефимова Лариса Петровна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dirty="0" smtClean="0">
                <a:latin typeface="Calibri" pitchFamily="34" charset="0"/>
              </a:rPr>
              <a:t>канд. мед.наук, доцент, </a:t>
            </a:r>
            <a:r>
              <a:rPr lang="ru-RU" sz="2600" dirty="0">
                <a:solidFill>
                  <a:prstClr val="black"/>
                </a:solidFill>
                <a:latin typeface="Calibri" pitchFamily="34" charset="0"/>
              </a:rPr>
              <a:t>Кафедра кардиологии БУ ВО ХМАО-Югры «Сургутский государственный университет»</a:t>
            </a:r>
            <a:endParaRPr lang="ru-RU" sz="2600" dirty="0" smtClean="0">
              <a:latin typeface="Calibri" pitchFamily="34" charset="0"/>
            </a:endParaRPr>
          </a:p>
          <a:p>
            <a:r>
              <a:rPr lang="ru-RU" sz="2400" b="1" u="sng" dirty="0" smtClean="0">
                <a:latin typeface="Calibri" pitchFamily="34" charset="0"/>
              </a:rPr>
              <a:t>Научные консультанты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Годков Михаил Андреевич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dirty="0" smtClean="0">
                <a:latin typeface="Calibri" pitchFamily="34" charset="0"/>
              </a:rPr>
              <a:t>доктор. мед.наук, профессор, заведующий научным отделом лабораторной диагностики НИИ Скорой помощи им. Склифосовского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Кудрявцева Лариса Васильевна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dirty="0" smtClean="0">
                <a:latin typeface="Calibri" pitchFamily="34" charset="0"/>
              </a:rPr>
              <a:t>доктор. мед.наук, профессор, </a:t>
            </a:r>
            <a:r>
              <a:rPr lang="ru-RU" sz="1800" b="1" dirty="0"/>
              <a:t>Заместитель главного врача по лечебной работе, заведующая клинико-диагностической лабораторией с испытательным центром медицинской </a:t>
            </a:r>
            <a:r>
              <a:rPr lang="ru-RU" sz="1800" b="1" dirty="0" smtClean="0"/>
              <a:t>продукции ФГБУ поликлиники №1 Управления делами Президента РФ</a:t>
            </a:r>
            <a:endParaRPr lang="ru-RU" sz="2400" dirty="0" smtClean="0">
              <a:latin typeface="Calibri" pitchFamily="34" charset="0"/>
            </a:endParaRPr>
          </a:p>
          <a:p>
            <a:r>
              <a:rPr lang="ru-RU" sz="2400" b="1" u="sng" dirty="0" smtClean="0">
                <a:latin typeface="Calibri" pitchFamily="34" charset="0"/>
              </a:rPr>
              <a:t>Рабочая группа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b="1" dirty="0">
                <a:latin typeface="Calibri" pitchFamily="34" charset="0"/>
              </a:rPr>
              <a:t>Добрынина И.Ю.,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dirty="0">
                <a:latin typeface="Calibri" pitchFamily="34" charset="0"/>
              </a:rPr>
              <a:t>доктор. мед.наук, профессор кафедры факультетской терапии </a:t>
            </a:r>
            <a:r>
              <a:rPr lang="ru-RU" sz="2400" dirty="0">
                <a:solidFill>
                  <a:prstClr val="black"/>
                </a:solidFill>
                <a:latin typeface="Calibri" pitchFamily="34" charset="0"/>
              </a:rPr>
              <a:t>БУ ВО ХМАО-Югры «Сургутский государственный университет</a:t>
            </a:r>
            <a:r>
              <a:rPr lang="ru-RU" sz="2400" dirty="0" smtClean="0">
                <a:solidFill>
                  <a:prstClr val="black"/>
                </a:solidFill>
                <a:latin typeface="Calibri" pitchFamily="34" charset="0"/>
              </a:rPr>
              <a:t>», г. Сургут 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prstClr val="black"/>
                </a:solidFill>
                <a:latin typeface="Calibri" pitchFamily="34" charset="0"/>
              </a:rPr>
              <a:t>Винокурова Т.Ю.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Calibri" pitchFamily="34" charset="0"/>
              </a:rPr>
              <a:t>Канд.мед.наук., врач клинической лабораторной диагностики БУ ХМАО-Югры ОКД и ССХ, г. Сургут</a:t>
            </a:r>
            <a:endParaRPr lang="ru-RU" sz="2400" dirty="0" smtClean="0">
              <a:latin typeface="Calibri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Кондратьева А.М.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dirty="0" smtClean="0">
                <a:latin typeface="Calibri" pitchFamily="34" charset="0"/>
              </a:rPr>
              <a:t>Канд. мед.наук, врач-терапевт БУ ХМАО-Югры  ОБТЦ, г. Сургут</a:t>
            </a:r>
          </a:p>
          <a:p>
            <a:pPr marL="0">
              <a:spcBef>
                <a:spcPts val="0"/>
              </a:spcBef>
              <a:buNone/>
            </a:pPr>
            <a:r>
              <a:rPr lang="ru-RU" sz="2400" b="1" dirty="0" smtClean="0">
                <a:latin typeface="Calibri" pitchFamily="34" charset="0"/>
              </a:rPr>
              <a:t>Литвишкова А.Ю.</a:t>
            </a:r>
          </a:p>
          <a:p>
            <a:pPr marL="0" lvl="0">
              <a:spcBef>
                <a:spcPts val="0"/>
              </a:spcBef>
              <a:buNone/>
            </a:pPr>
            <a:r>
              <a:rPr lang="ru-RU" sz="2400" dirty="0" smtClean="0">
                <a:latin typeface="Calibri" pitchFamily="34" charset="0"/>
              </a:rPr>
              <a:t>Аспирант  кафедры патофизиологии и общей патологии </a:t>
            </a:r>
            <a:r>
              <a:rPr lang="ru-RU" sz="2500" dirty="0">
                <a:solidFill>
                  <a:prstClr val="black"/>
                </a:solidFill>
                <a:latin typeface="Calibri" pitchFamily="34" charset="0"/>
              </a:rPr>
              <a:t>БУ ВО ХМАО-Югры «Сургутский государственный университет», г. Сургут </a:t>
            </a:r>
          </a:p>
          <a:p>
            <a:pPr marL="0">
              <a:spcBef>
                <a:spcPts val="0"/>
              </a:spcBef>
              <a:buNone/>
            </a:pPr>
            <a:endParaRPr lang="ru-RU" sz="2400" dirty="0" smtClean="0">
              <a:latin typeface="Calibri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ru-RU" sz="2400" dirty="0" smtClean="0">
              <a:latin typeface="Calibri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ru-RU" sz="2400" dirty="0" smtClean="0">
              <a:latin typeface="Calibri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ru-RU" sz="2400" dirty="0" smtClean="0">
              <a:latin typeface="Calibri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ru-RU" sz="2400" dirty="0" smtClean="0">
              <a:latin typeface="Calibri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ru-RU" sz="2400" b="1" dirty="0" smtClean="0">
              <a:latin typeface="Calibri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71414"/>
            <a:ext cx="91440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Проект структуры</a:t>
            </a:r>
          </a:p>
          <a:p>
            <a:pPr lvl="0" algn="ctr">
              <a:spcBef>
                <a:spcPct val="0"/>
              </a:spcBef>
            </a:pPr>
            <a:r>
              <a:rPr lang="ru-RU" sz="2400" b="1" dirty="0" smtClean="0">
                <a:latin typeface="+mj-lt"/>
              </a:rPr>
              <a:t>секции </a:t>
            </a:r>
            <a:r>
              <a:rPr lang="ru-RU" sz="2400" b="1" dirty="0">
                <a:solidFill>
                  <a:prstClr val="black"/>
                </a:solidFill>
                <a:latin typeface="+mj-lt"/>
              </a:rPr>
              <a:t>«</a:t>
            </a:r>
            <a:r>
              <a:rPr lang="ru-RU" sz="2400" dirty="0">
                <a:solidFill>
                  <a:prstClr val="black"/>
                </a:solidFill>
                <a:latin typeface="+mj-lt"/>
                <a:ea typeface="Times New Roman"/>
              </a:rPr>
              <a:t>Клиническая лабораторная диагностика для терапевтов</a:t>
            </a:r>
            <a:r>
              <a:rPr lang="ru-RU" sz="2400" b="1" dirty="0">
                <a:solidFill>
                  <a:prstClr val="black"/>
                </a:solidFill>
                <a:latin typeface="+mj-lt"/>
              </a:rPr>
              <a:t>»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Права и обязанности членов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 секции</a:t>
            </a:r>
            <a:r>
              <a:rPr lang="ru-RU" sz="2700" b="1" dirty="0">
                <a:solidFill>
                  <a:prstClr val="black"/>
                </a:solidFill>
              </a:rPr>
              <a:t>«</a:t>
            </a:r>
            <a:r>
              <a:rPr lang="ru-RU" sz="2700" dirty="0">
                <a:solidFill>
                  <a:prstClr val="black"/>
                </a:solidFill>
                <a:ea typeface="Times New Roman"/>
              </a:rPr>
              <a:t>Клиническая лабораторная диагностика для терапевтов</a:t>
            </a:r>
            <a:r>
              <a:rPr lang="ru-RU" sz="2700" b="1" dirty="0">
                <a:solidFill>
                  <a:prstClr val="black"/>
                </a:solidFill>
              </a:rPr>
              <a:t>»</a:t>
            </a:r>
            <a:r>
              <a:rPr lang="ru-RU" sz="2700" b="1" dirty="0" smtClean="0"/>
              <a:t> 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Члены секции </a:t>
            </a:r>
            <a:r>
              <a:rPr lang="ru-RU" b="1" dirty="0">
                <a:solidFill>
                  <a:prstClr val="black"/>
                </a:solidFill>
                <a:latin typeface="+mj-lt"/>
              </a:rPr>
              <a:t>«</a:t>
            </a:r>
            <a:r>
              <a:rPr lang="ru-RU" dirty="0">
                <a:solidFill>
                  <a:prstClr val="black"/>
                </a:solidFill>
                <a:latin typeface="+mj-lt"/>
                <a:ea typeface="Times New Roman"/>
              </a:rPr>
              <a:t>Клиническая лабораторная диагностика для терапевтов</a:t>
            </a:r>
            <a:r>
              <a:rPr lang="ru-RU" b="1" dirty="0">
                <a:solidFill>
                  <a:prstClr val="black"/>
                </a:solidFill>
                <a:latin typeface="+mj-lt"/>
              </a:rPr>
              <a:t>»</a:t>
            </a:r>
            <a:r>
              <a:rPr lang="ru-RU" b="1" dirty="0" smtClean="0">
                <a:latin typeface="+mj-lt"/>
              </a:rPr>
              <a:t> </a:t>
            </a:r>
            <a:r>
              <a:rPr lang="ru-RU" b="1" dirty="0" smtClean="0"/>
              <a:t>имеют право: </a:t>
            </a:r>
          </a:p>
          <a:p>
            <a:pPr>
              <a:buNone/>
            </a:pPr>
            <a:r>
              <a:rPr lang="ru-RU" dirty="0" smtClean="0"/>
              <a:t> - избирать и быть избранными в  руководящие органы секции; </a:t>
            </a:r>
          </a:p>
          <a:p>
            <a:pPr>
              <a:buNone/>
            </a:pPr>
            <a:r>
              <a:rPr lang="ru-RU" dirty="0" smtClean="0"/>
              <a:t> - контролировать деятельность руководящих органов секции </a:t>
            </a:r>
            <a:r>
              <a:rPr lang="ru-RU" sz="3600" dirty="0" smtClean="0">
                <a:latin typeface="+mj-lt"/>
              </a:rPr>
              <a:t>  </a:t>
            </a:r>
            <a:r>
              <a:rPr lang="ru-RU" dirty="0" smtClean="0"/>
              <a:t>в соответствии с ее Положением; </a:t>
            </a:r>
          </a:p>
          <a:p>
            <a:pPr>
              <a:buNone/>
            </a:pPr>
            <a:r>
              <a:rPr lang="ru-RU" dirty="0" smtClean="0"/>
              <a:t> - вносить предложения по работе секции , улучшению ее деятельности; </a:t>
            </a:r>
          </a:p>
          <a:p>
            <a:pPr>
              <a:buNone/>
            </a:pPr>
            <a:r>
              <a:rPr lang="ru-RU" dirty="0" smtClean="0"/>
              <a:t> - получать от сотрудников секции  консультации, экспертные заключения; </a:t>
            </a:r>
          </a:p>
          <a:p>
            <a:pPr>
              <a:buNone/>
            </a:pPr>
            <a:r>
              <a:rPr lang="ru-RU" dirty="0" smtClean="0"/>
              <a:t> - добровольно выйти из состава членов секции 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Члены секции </a:t>
            </a:r>
            <a:r>
              <a:rPr lang="ru-RU" b="1" dirty="0">
                <a:solidFill>
                  <a:prstClr val="black"/>
                </a:solidFill>
                <a:latin typeface="+mj-lt"/>
              </a:rPr>
              <a:t>«</a:t>
            </a:r>
            <a:r>
              <a:rPr lang="ru-RU" dirty="0">
                <a:solidFill>
                  <a:prstClr val="black"/>
                </a:solidFill>
                <a:latin typeface="+mj-lt"/>
                <a:ea typeface="Times New Roman"/>
              </a:rPr>
              <a:t>Клиническая лабораторная диагностика для терапевтов</a:t>
            </a:r>
            <a:r>
              <a:rPr lang="ru-RU" b="1" dirty="0">
                <a:solidFill>
                  <a:prstClr val="black"/>
                </a:solidFill>
                <a:latin typeface="+mj-lt"/>
              </a:rPr>
              <a:t>»</a:t>
            </a:r>
            <a:r>
              <a:rPr lang="ru-RU" b="1" dirty="0" smtClean="0">
                <a:latin typeface="+mj-lt"/>
              </a:rPr>
              <a:t>  обязаны</a:t>
            </a:r>
            <a:r>
              <a:rPr lang="ru-RU" b="1" dirty="0" smtClean="0"/>
              <a:t>: </a:t>
            </a:r>
          </a:p>
          <a:p>
            <a:pPr>
              <a:buNone/>
            </a:pPr>
            <a:r>
              <a:rPr lang="ru-RU" dirty="0" smtClean="0"/>
              <a:t> - своей деятельностью способствовать осуществлению целей и задач секции , участвовать в мероприятиях секции   и реализации ее решений.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ru-RU" sz="2400" b="1" dirty="0"/>
              <a:t>Материальная база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секции </a:t>
            </a:r>
            <a:r>
              <a:rPr lang="ru-RU" sz="2400" b="1" dirty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  <a:ea typeface="Times New Roman"/>
              </a:rPr>
              <a:t>Клиническая лабораторная диагностика для терапевтов</a:t>
            </a:r>
            <a:r>
              <a:rPr lang="ru-RU" sz="2400" b="1" dirty="0">
                <a:solidFill>
                  <a:prstClr val="black"/>
                </a:solidFill>
              </a:rPr>
              <a:t>»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Получение грантов на проведение научно-исследовательских работ.</a:t>
            </a:r>
          </a:p>
          <a:p>
            <a:r>
              <a:rPr lang="ru-RU" dirty="0" smtClean="0"/>
              <a:t>Работа с  компаниями-производителями  изделий медицинского назначения для клинической лабораторной диагностики и фармацевтическими компаниями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426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Цель создания </a:t>
            </a:r>
            <a:br>
              <a:rPr lang="ru-RU" b="1" dirty="0" smtClean="0"/>
            </a:br>
            <a:r>
              <a:rPr lang="ru-RU" sz="3600" b="1" dirty="0" smtClean="0"/>
              <a:t>секции «</a:t>
            </a:r>
            <a:r>
              <a:rPr lang="ru-RU" sz="3600" dirty="0">
                <a:latin typeface="Times New Roman"/>
                <a:ea typeface="Times New Roman"/>
              </a:rPr>
              <a:t>Клиническая лабораторная диагностика для терапевтов</a:t>
            </a:r>
            <a:r>
              <a:rPr lang="ru-RU" sz="3600" b="1" dirty="0" smtClean="0"/>
              <a:t>»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Целью создания секции «Клиническая лабораторная диагностика для терапевтов» является научно-исследовательская,  образовательная и организационно-методическая работа, направленная на совершенствование организации и повышение качества использования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клинической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лабораторной диагностики врачами-терапевтами в Российской Федерации.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prstClr val="black"/>
                </a:solidFill>
              </a:rPr>
              <a:t>Задачи</a:t>
            </a:r>
            <a:br>
              <a:rPr lang="ru-RU" sz="4000" b="1" dirty="0">
                <a:solidFill>
                  <a:prstClr val="black"/>
                </a:solidFill>
              </a:rPr>
            </a:br>
            <a:r>
              <a:rPr lang="ru-RU" sz="2400" b="1" dirty="0">
                <a:solidFill>
                  <a:prstClr val="black"/>
                </a:solidFill>
              </a:rPr>
              <a:t>секции ««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Клиническая лабораторная диагностика для терапевтов</a:t>
            </a:r>
            <a:r>
              <a:rPr lang="ru-RU" sz="2400" b="1" dirty="0">
                <a:solidFill>
                  <a:prstClr val="black"/>
                </a:solidFill>
              </a:rPr>
              <a:t>»»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Образовательная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деятельность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Организация и проведение научно-практических конференций, симпозиумов и участие в работе конгрессов и </a:t>
            </a:r>
            <a:r>
              <a:rPr lang="ru-RU" dirty="0" smtClean="0">
                <a:latin typeface="Times New Roman"/>
                <a:cs typeface="Times New Roman"/>
              </a:rPr>
              <a:t>съездов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Разработка рекомендаций  для практического здравоохранения по внедрению современных достижений клинической лабораторной диагностики в книнику внутренних болезней.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Публикационная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деятельность </a:t>
            </a: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Инициирование, проведение и координация научных исследований в  разделе «Клиническая лабораторная диагностика для терапевтов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Совместно с секцией доказательной медицины – разработка стандартных операционных процедур по  клиническим лабораторным исследованиям у  больных терапевтического профиля. 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Организация международного сотрудничества</a:t>
            </a: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indent="0">
              <a:lnSpc>
                <a:spcPct val="150000"/>
              </a:lnSpc>
              <a:spcAft>
                <a:spcPts val="0"/>
              </a:spcAft>
              <a:buNone/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456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prstClr val="black"/>
                </a:solidFill>
              </a:rPr>
              <a:t>Направления работы</a:t>
            </a:r>
            <a:br>
              <a:rPr lang="ru-RU" sz="4000" b="1" dirty="0">
                <a:solidFill>
                  <a:prstClr val="black"/>
                </a:solidFill>
              </a:rPr>
            </a:b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Образовательная деятельность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>
                <a:latin typeface="Times New Roman"/>
                <a:ea typeface="Times New Roman"/>
                <a:cs typeface="Times New Roman"/>
              </a:rPr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517232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Подготовка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организация и проведение школ по тематике разделов дисциплины «Клиническая лабораторная диагностика для терапевтов»,  а так же участие в  проведении других школ. </a:t>
            </a:r>
          </a:p>
          <a:p>
            <a:pPr lvl="0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dirty="0">
                <a:latin typeface="Times New Roman"/>
                <a:cs typeface="Times New Roman"/>
              </a:rPr>
              <a:t>Подготовка, организация и проведение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</a:t>
            </a:r>
            <a:r>
              <a:rPr lang="ru-RU" dirty="0">
                <a:latin typeface="Times New Roman"/>
                <a:cs typeface="Times New Roman"/>
              </a:rPr>
              <a:t>ематическо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го</a:t>
            </a:r>
            <a:r>
              <a:rPr lang="ru-RU" dirty="0">
                <a:latin typeface="Times New Roman"/>
                <a:cs typeface="Times New Roman"/>
              </a:rPr>
              <a:t> усовершенствовани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я</a:t>
            </a:r>
            <a:r>
              <a:rPr lang="ru-RU" dirty="0">
                <a:latin typeface="Times New Roman"/>
                <a:cs typeface="Times New Roman"/>
              </a:rPr>
              <a:t> по теме «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Клиническая лабораторная диагностика для терапевтов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»</a:t>
            </a:r>
            <a:r>
              <a:rPr lang="ru-RU" dirty="0">
                <a:latin typeface="Times New Roman"/>
                <a:cs typeface="Times New Roman"/>
              </a:rPr>
              <a:t> (72 часа)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для врачей лечебно-профилактических учреждений</a:t>
            </a:r>
            <a:r>
              <a:rPr lang="ru-RU" dirty="0">
                <a:latin typeface="Times New Roman"/>
                <a:cs typeface="Times New Roman"/>
              </a:rPr>
              <a:t>. </a:t>
            </a:r>
            <a:endParaRPr lang="ru-RU" sz="2800" dirty="0"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Подготовка и проведение интерактивных обучающих программ (вебинары, тестовые опросы, интернет-конференции). 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846558"/>
          </a:xfrm>
        </p:spPr>
        <p:txBody>
          <a:bodyPr>
            <a:normAutofit fontScale="90000"/>
          </a:bodyPr>
          <a:lstStyle/>
          <a:p>
            <a:pPr indent="450215">
              <a:spcAft>
                <a:spcPts val="0"/>
              </a:spcAft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Направления работы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200" dirty="0">
                <a:latin typeface="Times New Roman"/>
                <a:ea typeface="Times New Roman"/>
                <a:cs typeface="Times New Roman"/>
              </a:rPr>
              <a:t>Разработка рекомендаций  для практического здравоохранения по внедрению современных достижений клинической лабораторной диагностики в книнику внутренних болезней.</a:t>
            </a:r>
            <a:br>
              <a:rPr lang="ru-RU" sz="2200" dirty="0">
                <a:latin typeface="Times New Roman"/>
                <a:ea typeface="Times New Roman"/>
                <a:cs typeface="Times New Roman"/>
              </a:rPr>
            </a:br>
            <a:r>
              <a:rPr lang="ru-RU" sz="2200" dirty="0" smtClean="0"/>
              <a:t> 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Подготовка, рецензирование и выпуск пособий для врачей.</a:t>
            </a:r>
          </a:p>
          <a:p>
            <a:pPr lvl="0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Подготовка, рецензирование и выпуск методических рекомендаций для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врачей</a:t>
            </a:r>
          </a:p>
          <a:p>
            <a:pPr lvl="0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Разработка учебных планов и программ для последипломной подготовки терапевтов по клинической лабораторной диагностике</a:t>
            </a:r>
            <a:endParaRPr lang="ru-RU" sz="2400" dirty="0">
              <a:latin typeface="Times New Roman"/>
              <a:ea typeface="Times New Roman"/>
              <a:cs typeface="Times New Roman"/>
            </a:endParaRPr>
          </a:p>
          <a:p>
            <a:pPr marL="457200" indent="0">
              <a:lnSpc>
                <a:spcPct val="150000"/>
              </a:lnSpc>
              <a:spcAft>
                <a:spcPts val="0"/>
              </a:spcAft>
              <a:buNone/>
            </a:pPr>
            <a:endParaRPr lang="ru-RU" sz="2400" dirty="0">
              <a:effectLst/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Направления работы</a:t>
            </a:r>
            <a:br>
              <a:rPr lang="ru-RU" b="1" dirty="0" smtClean="0"/>
            </a:br>
            <a:r>
              <a:rPr lang="ru-RU" sz="3600" b="1" dirty="0" smtClean="0"/>
              <a:t>публикационная деятельность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Подготовка, рецензирование и печать статей для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специалистов терапевтического профиля 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 научно-просветительских статей.</a:t>
            </a:r>
          </a:p>
          <a:p>
            <a:pPr lvl="0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Подготовка, рецензирование и печать сборников клинических задач для врачей амбулаторно-поликлинической практики.</a:t>
            </a:r>
          </a:p>
          <a:p>
            <a:pPr lvl="0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Направления работы</a:t>
            </a:r>
            <a:br>
              <a:rPr lang="ru-RU" b="1" dirty="0" smtClean="0"/>
            </a:br>
            <a:r>
              <a:rPr lang="ru-RU" sz="3600" b="1" dirty="0" smtClean="0"/>
              <a:t>научная деятельность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215"/>
            <a:r>
              <a:rPr lang="ru-RU" sz="2800" dirty="0" smtClean="0">
                <a:latin typeface="+mj-lt"/>
                <a:cs typeface="Times New Roman"/>
              </a:rPr>
              <a:t>Организация </a:t>
            </a:r>
            <a:r>
              <a:rPr lang="ru-RU" sz="2800" dirty="0">
                <a:latin typeface="+mj-lt"/>
                <a:cs typeface="Times New Roman"/>
              </a:rPr>
              <a:t>и проведение научно-практических конференций, симпозиумов и участие в работе конгрессов и съездов</a:t>
            </a:r>
            <a:r>
              <a:rPr lang="ru-RU" sz="2800" dirty="0" smtClean="0">
                <a:latin typeface="+mj-lt"/>
                <a:ea typeface="Times New Roman"/>
                <a:cs typeface="Times New Roman"/>
              </a:rPr>
              <a:t>.</a:t>
            </a:r>
          </a:p>
          <a:p>
            <a:pPr indent="450215"/>
            <a:r>
              <a:rPr lang="ru-RU" sz="2800" dirty="0" smtClean="0">
                <a:latin typeface="+mj-lt"/>
              </a:rPr>
              <a:t>Разработка </a:t>
            </a:r>
            <a:r>
              <a:rPr lang="ru-RU" sz="2800" dirty="0">
                <a:latin typeface="+mj-lt"/>
              </a:rPr>
              <a:t>патентов на </a:t>
            </a:r>
            <a:r>
              <a:rPr lang="ru-RU" sz="2800" dirty="0" smtClean="0">
                <a:latin typeface="+mj-lt"/>
              </a:rPr>
              <a:t>изобретения</a:t>
            </a:r>
          </a:p>
          <a:p>
            <a:pPr indent="450215"/>
            <a:r>
              <a:rPr lang="ru-RU" sz="2800" dirty="0">
                <a:latin typeface="+mj-lt"/>
                <a:ea typeface="Times New Roman"/>
              </a:rPr>
              <a:t>Организация НИР по теме «Диагностическое и прогностическое значение лабораторных показателей в терапевтической клинике»</a:t>
            </a:r>
            <a:endParaRPr lang="ru-RU" sz="2800" dirty="0" smtClean="0">
              <a:latin typeface="+mj-lt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endParaRPr lang="ru-RU" sz="2800" dirty="0">
              <a:latin typeface="+mj-lt"/>
              <a:ea typeface="Times New Roman"/>
              <a:cs typeface="Times New Roman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Направления работы</a:t>
            </a:r>
            <a:br>
              <a:rPr lang="ru-RU" b="1" dirty="0" smtClean="0"/>
            </a:br>
            <a:r>
              <a:rPr lang="ru-RU" sz="3600" b="1" dirty="0" smtClean="0"/>
              <a:t>клинические исследования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Разработка рекомендаций для локальных этических комитетов по экспертизе и принципам проведения клинических лабораторных исследований у  больных терапевтического профиля.</a:t>
            </a:r>
          </a:p>
          <a:p>
            <a:r>
              <a:rPr lang="ru-RU" dirty="0" smtClean="0"/>
              <a:t>Разработка стандартных операционных процедур по проведению клинических лабораторных исследований у больных терапевтического профиля 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Принципы работы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600" b="1" dirty="0" smtClean="0"/>
              <a:t>секции </a:t>
            </a:r>
            <a:r>
              <a:rPr lang="ru-RU" sz="3100" b="1" dirty="0">
                <a:solidFill>
                  <a:prstClr val="black"/>
                </a:solidFill>
              </a:rPr>
              <a:t>«</a:t>
            </a:r>
            <a:r>
              <a:rPr lang="ru-RU" sz="3100" dirty="0">
                <a:solidFill>
                  <a:prstClr val="black"/>
                </a:solidFill>
                <a:latin typeface="Times New Roman"/>
                <a:ea typeface="Times New Roman"/>
              </a:rPr>
              <a:t>Клиническая лабораторная диагностика для терапевтов</a:t>
            </a:r>
            <a:r>
              <a:rPr lang="ru-RU" sz="3100" b="1" dirty="0">
                <a:solidFill>
                  <a:prstClr val="black"/>
                </a:solidFill>
              </a:rPr>
              <a:t>»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Интегративность</a:t>
            </a:r>
            <a:r>
              <a:rPr lang="ru-RU" dirty="0" smtClean="0"/>
              <a:t> – комплексный междисциплинарный подход</a:t>
            </a:r>
          </a:p>
          <a:p>
            <a:r>
              <a:rPr lang="ru-RU" dirty="0" smtClean="0"/>
              <a:t>Доступность информационной поддержки</a:t>
            </a:r>
          </a:p>
          <a:p>
            <a:r>
              <a:rPr lang="ru-RU" dirty="0" smtClean="0"/>
              <a:t>Взаимодействие с другими подразделениями РНМОТ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686</Words>
  <Application>Microsoft Office PowerPoint</Application>
  <PresentationFormat>Экран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Секция «Клиническая лабораторная диагностика для терапевтов»</vt:lpstr>
      <vt:lpstr>Цель создания  секции «Клиническая лабораторная диагностика для терапевтов»</vt:lpstr>
      <vt:lpstr>Задачи секции ««Клиническая лабораторная диагностика для терапевтов»»</vt:lpstr>
      <vt:lpstr>Направления работы Образовательная деятельность </vt:lpstr>
      <vt:lpstr> Направления работы Разработка рекомендаций  для практического здравоохранения по внедрению современных достижений клинической лабораторной диагностики в книнику внутренних болезней.  </vt:lpstr>
      <vt:lpstr>Направления работы публикационная деятельность</vt:lpstr>
      <vt:lpstr>Направления работы научная деятельность</vt:lpstr>
      <vt:lpstr>Направления работы клинические исследования</vt:lpstr>
      <vt:lpstr>Принципы работы секции «Клиническая лабораторная диагностика для терапевтов»</vt:lpstr>
      <vt:lpstr>Структура управления и взаимодействия</vt:lpstr>
      <vt:lpstr>Презентация PowerPoint</vt:lpstr>
      <vt:lpstr>Права и обязанности членов   секции«Клиническая лабораторная диагностика для терапевтов» </vt:lpstr>
      <vt:lpstr>Материальная база   секции «Клиническая лабораторная диагностика для терапевтов»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Антонина</dc:creator>
  <cp:lastModifiedBy>EfimovaLP</cp:lastModifiedBy>
  <cp:revision>47</cp:revision>
  <dcterms:created xsi:type="dcterms:W3CDTF">2014-10-07T06:11:53Z</dcterms:created>
  <dcterms:modified xsi:type="dcterms:W3CDTF">2015-06-11T06:45:56Z</dcterms:modified>
</cp:coreProperties>
</file>